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9" r:id="rId2"/>
    <p:sldId id="274" r:id="rId3"/>
    <p:sldId id="259" r:id="rId4"/>
    <p:sldId id="271" r:id="rId5"/>
    <p:sldId id="266" r:id="rId6"/>
    <p:sldId id="267" r:id="rId7"/>
    <p:sldId id="277" r:id="rId8"/>
    <p:sldId id="280" r:id="rId9"/>
    <p:sldId id="283" r:id="rId10"/>
    <p:sldId id="282" r:id="rId11"/>
    <p:sldId id="285" r:id="rId12"/>
    <p:sldId id="264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B9965-A8CF-43E9-B724-06F8DA8F8D43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5D55E-D9B5-4510-92F4-F770A80F1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4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6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0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4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1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3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2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1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6C483-4184-49F8-8A85-0DBFEE22B2D5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625E-17D9-4231-AD61-D5E2CECB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8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95600"/>
            <a:ext cx="7772400" cy="17526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Suresh Babu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Capacity Building Program on Methodologies in Agriculture Extension Research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September 21-24, 2015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Training Hall, NASC, </a:t>
            </a:r>
            <a:r>
              <a:rPr lang="en-US" sz="2000" cap="none" dirty="0" err="1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Pusa</a:t>
            </a:r>
            <a: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, New Delhi</a:t>
            </a:r>
            <a:br>
              <a:rPr lang="en-US" sz="2000" cap="none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57201"/>
            <a:ext cx="7772400" cy="228600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n-US" sz="8400" b="1" dirty="0"/>
              <a:t>Policy Process and Extension Communication Methods: </a:t>
            </a:r>
          </a:p>
          <a:p>
            <a:pPr algn="ctr"/>
            <a:endParaRPr lang="en-US" sz="8400" b="1" dirty="0"/>
          </a:p>
          <a:p>
            <a:pPr algn="ctr"/>
            <a:r>
              <a:rPr lang="en-US" sz="8400" b="1" dirty="0"/>
              <a:t>Lessons from Developing Countries and Developing Tools for India</a:t>
            </a:r>
            <a:r>
              <a:rPr lang="en-US" sz="8400" dirty="0"/>
              <a:t>    </a:t>
            </a:r>
            <a:r>
              <a:rPr lang="en-US" sz="5200" dirty="0"/>
              <a:t> 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343402"/>
            <a:ext cx="7932130" cy="296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01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Lessons from Nigeria</a:t>
            </a:r>
            <a:br>
              <a:rPr lang="en-US" dirty="0"/>
            </a:br>
            <a:r>
              <a:rPr lang="en-US" sz="2700" dirty="0"/>
              <a:t>Source: Babu et al (2014)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Coalition of food security NGOs</a:t>
            </a:r>
          </a:p>
          <a:p>
            <a:r>
              <a:rPr lang="en-US" dirty="0"/>
              <a:t>Very little attention or consultation until 2007-08 food crisis</a:t>
            </a:r>
          </a:p>
          <a:p>
            <a:r>
              <a:rPr lang="en-US" dirty="0"/>
              <a:t>Activism during the crisis help to bring the members together</a:t>
            </a:r>
          </a:p>
          <a:p>
            <a:r>
              <a:rPr lang="en-US" dirty="0"/>
              <a:t>Action Aid – capacity strengthening of the members</a:t>
            </a:r>
          </a:p>
          <a:p>
            <a:r>
              <a:rPr lang="en-US" dirty="0"/>
              <a:t>Better demand for intervention programs and delivery of services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00200"/>
            <a:ext cx="4038600" cy="4953000"/>
          </a:xfrm>
        </p:spPr>
      </p:pic>
    </p:spTree>
    <p:extLst>
      <p:ext uri="{BB962C8B-B14F-4D97-AF65-F5344CB8AC3E}">
        <p14:creationId xmlns:p14="http://schemas.microsoft.com/office/powerpoint/2010/main" val="214598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Tools and Applications to Policy and Extension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Setting extension policy priorities</a:t>
            </a:r>
          </a:p>
          <a:p>
            <a:r>
              <a:rPr lang="en-US" dirty="0"/>
              <a:t>Mapping extension policy system</a:t>
            </a:r>
          </a:p>
          <a:p>
            <a:r>
              <a:rPr lang="en-US" dirty="0"/>
              <a:t>Developing policy chronology fro extension</a:t>
            </a:r>
          </a:p>
          <a:p>
            <a:r>
              <a:rPr lang="en-US" dirty="0"/>
              <a:t>Institutional Architecture Analysis</a:t>
            </a:r>
          </a:p>
          <a:p>
            <a:r>
              <a:rPr lang="en-US" dirty="0"/>
              <a:t>Stakeholder mapping – Application to ATMA</a:t>
            </a:r>
          </a:p>
          <a:p>
            <a:r>
              <a:rPr lang="en-US" dirty="0"/>
              <a:t>Assessing the needs for extension communication</a:t>
            </a:r>
          </a:p>
          <a:p>
            <a:r>
              <a:rPr lang="en-US" dirty="0"/>
              <a:t>Developing policy communication strategies</a:t>
            </a:r>
          </a:p>
          <a:p>
            <a:r>
              <a:rPr lang="en-US" dirty="0"/>
              <a:t>All the above tools will be developed as part of the group exercise by the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5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Addressing the issues, constraints and challenges of policy makers and stakeholders in a policy system – NGOs, networks play a key role</a:t>
            </a:r>
          </a:p>
          <a:p>
            <a:r>
              <a:rPr lang="en-US" dirty="0"/>
              <a:t>Translating research and evidence into effective agriculture, Food security and nutrition policies – synthesis of research and consultation of the evidence is a comparative advantage of the networks</a:t>
            </a:r>
          </a:p>
          <a:p>
            <a:r>
              <a:rPr lang="en-US" dirty="0"/>
              <a:t>In the context of policy change, improving capacity of the Network members in policy advocacy and communication based on available evidence through strategic analysis and synthesis could be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6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Study Policy Process?</a:t>
            </a:r>
          </a:p>
          <a:p>
            <a:r>
              <a:rPr lang="en-US" dirty="0"/>
              <a:t>A Model of Policy Process</a:t>
            </a:r>
          </a:p>
          <a:p>
            <a:r>
              <a:rPr lang="en-US" dirty="0"/>
              <a:t>Lessons from Role of Networks in Policy Process</a:t>
            </a:r>
          </a:p>
          <a:p>
            <a:r>
              <a:rPr lang="en-US" dirty="0"/>
              <a:t>Applications to Extension and Policy Communications</a:t>
            </a:r>
          </a:p>
          <a:p>
            <a:r>
              <a:rPr lang="en-US" dirty="0"/>
              <a:t>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363509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study the Policy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drives the process of policy making and implementation under various political and socioeconomic contexts in various countries?</a:t>
            </a:r>
          </a:p>
          <a:p>
            <a:r>
              <a:rPr lang="en-US" dirty="0"/>
              <a:t>What are the challenges to design implement policies or enacting the laws?</a:t>
            </a:r>
          </a:p>
          <a:p>
            <a:r>
              <a:rPr lang="en-US" dirty="0"/>
              <a:t>How could be the process of policy change be enhanced?</a:t>
            </a:r>
          </a:p>
          <a:p>
            <a:r>
              <a:rPr lang="en-US" dirty="0"/>
              <a:t>What specific interventions will help in building better capacity of the policy system at its actors and players?</a:t>
            </a:r>
          </a:p>
          <a:p>
            <a:r>
              <a:rPr lang="en-US" dirty="0"/>
              <a:t>What innovations are need to track the improvements in the policy process?</a:t>
            </a:r>
          </a:p>
          <a:p>
            <a:r>
              <a:rPr lang="en-US" dirty="0"/>
              <a:t>What lessons could be learned from the case studies form developing countries?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4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Model of Policy Process</a:t>
            </a:r>
            <a:br>
              <a:rPr lang="en-US" dirty="0"/>
            </a:br>
            <a:r>
              <a:rPr lang="en-US" sz="2200" dirty="0"/>
              <a:t>Source: Resnick et al (2014) – Draft Conceptual Framework paper under review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0600"/>
            <a:ext cx="9144000" cy="5867400"/>
          </a:xfrm>
        </p:spPr>
      </p:pic>
    </p:spTree>
    <p:extLst>
      <p:ext uri="{BB962C8B-B14F-4D97-AF65-F5344CB8AC3E}">
        <p14:creationId xmlns:p14="http://schemas.microsoft.com/office/powerpoint/2010/main" val="58355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Integrating Disparate Literatures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295400"/>
            <a:ext cx="7875564" cy="55626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Public and policy administration approaches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Policy stage heuristics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Multiple streams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Advocacy coalitions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Diffusion models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  Principal-agent models </a:t>
            </a:r>
          </a:p>
          <a:p>
            <a:pPr marL="384048" lvl="2" indent="0">
              <a:buNone/>
            </a:pP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Political economy approaches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2974975" algn="l"/>
              </a:tabLst>
            </a:pPr>
            <a:r>
              <a:rPr lang="en-US" sz="2000" dirty="0"/>
              <a:t> State vs. society-centered drivers of change 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2974975" algn="l"/>
              </a:tabLst>
            </a:pPr>
            <a:r>
              <a:rPr lang="en-US" sz="2000" dirty="0"/>
              <a:t> Rationalist, </a:t>
            </a:r>
            <a:r>
              <a:rPr lang="en-US" sz="2000" dirty="0" err="1"/>
              <a:t>institutionalist</a:t>
            </a:r>
            <a:r>
              <a:rPr lang="en-US" sz="2000" dirty="0"/>
              <a:t>, and constructivist theories </a:t>
            </a:r>
          </a:p>
          <a:p>
            <a:pPr marL="914400" lvl="2" indent="0">
              <a:buNone/>
              <a:tabLst>
                <a:tab pos="2974975" algn="l"/>
              </a:tabLst>
            </a:pPr>
            <a:endParaRPr lang="en-US" sz="2000" dirty="0"/>
          </a:p>
          <a:p>
            <a:pPr marL="914400" lvl="2" indent="0">
              <a:buNone/>
              <a:tabLst>
                <a:tab pos="2974975" algn="l"/>
              </a:tabLst>
            </a:pPr>
            <a:r>
              <a:rPr lang="en-US" sz="2000" dirty="0"/>
              <a:t>Source: Resnick et al (2014) – Draft Conceptual Framework paper under review</a:t>
            </a:r>
          </a:p>
          <a:p>
            <a:pPr marL="201168" lvl="1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767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47760" cy="1450757"/>
          </a:xfrm>
        </p:spPr>
        <p:txBody>
          <a:bodyPr/>
          <a:lstStyle/>
          <a:p>
            <a:r>
              <a:rPr lang="en-US" dirty="0"/>
              <a:t>Identifying Key Variables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324600" y="2057400"/>
            <a:ext cx="1860550" cy="3426463"/>
            <a:chOff x="0" y="0"/>
            <a:chExt cx="1860550" cy="3426598"/>
          </a:xfrm>
        </p:grpSpPr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103367" y="580445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Agenda-setting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127221" y="1160890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Design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143124" y="1741335"/>
              <a:ext cx="1200150" cy="3816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Adoption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135172" y="2345634"/>
              <a:ext cx="1375410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Implementation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151075" y="3005593"/>
              <a:ext cx="1375410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Evaluation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1860550" cy="4292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u="sng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Stages of Policy Process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15278" y="1114424"/>
            <a:ext cx="4531995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structures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Timing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Regime type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 history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Epistemic communities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Diffusion of models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 level commitments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Leaders’ ideologies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Affected stakeholders’ interests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Bureaucratic preferences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Party/regime legitimacy and </a:t>
            </a:r>
            <a:r>
              <a:rPr lang="en-US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selectorate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Donor preferences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b="1" u="none" strike="no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Parliamentary vs. presidential structure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Party systems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Bureaucratic organization and capacity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Affected stakeholders’ organization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Degree of decentralization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/>
              <a:t>Source: Resnick et al (2014) – Draft Conceptual Framework paper under review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Right Brace 27"/>
          <p:cNvSpPr/>
          <p:nvPr/>
        </p:nvSpPr>
        <p:spPr>
          <a:xfrm>
            <a:off x="3009900" y="1619250"/>
            <a:ext cx="2943225" cy="43719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762375" y="1924050"/>
            <a:ext cx="183832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Nature of the policy</a:t>
            </a:r>
          </a:p>
          <a:p>
            <a:r>
              <a:rPr lang="en-US" sz="1400" i="1" dirty="0"/>
              <a:t>(redistributive, distributive, regulatory, etc.)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05225" y="4257675"/>
            <a:ext cx="183832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Scale of policy change </a:t>
            </a:r>
          </a:p>
          <a:p>
            <a:r>
              <a:rPr lang="en-US" sz="1400" i="1" dirty="0"/>
              <a:t>(major policy innovation or gradual refinement)</a:t>
            </a:r>
          </a:p>
        </p:txBody>
      </p:sp>
    </p:spTree>
    <p:extLst>
      <p:ext uri="{BB962C8B-B14F-4D97-AF65-F5344CB8AC3E}">
        <p14:creationId xmlns:p14="http://schemas.microsoft.com/office/powerpoint/2010/main" val="99691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Bangladesh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BRAC  – largest NGO in Bangladesh</a:t>
            </a:r>
          </a:p>
          <a:p>
            <a:r>
              <a:rPr lang="en-US" dirty="0"/>
              <a:t>CSOs raised voices about the concerns</a:t>
            </a:r>
          </a:p>
          <a:p>
            <a:r>
              <a:rPr lang="en-US" dirty="0"/>
              <a:t>Government concerned about the political instability</a:t>
            </a:r>
          </a:p>
          <a:p>
            <a:r>
              <a:rPr lang="en-US" dirty="0"/>
              <a:t>Convened consultations of the CSOs</a:t>
            </a:r>
          </a:p>
          <a:p>
            <a:r>
              <a:rPr lang="en-US" dirty="0"/>
              <a:t>BIDS conducted research and analysis</a:t>
            </a:r>
          </a:p>
          <a:p>
            <a:r>
              <a:rPr lang="en-US" dirty="0"/>
              <a:t>FPMU – Ministry of Food coordinated consultations – Training in analysis of causes of interventions</a:t>
            </a:r>
          </a:p>
          <a:p>
            <a:r>
              <a:rPr lang="en-US" dirty="0"/>
              <a:t>Recommended social protection measures emphasizing long term development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Source: IFPRI-BRAC consultations in 2009, Dhaka</a:t>
            </a:r>
          </a:p>
        </p:txBody>
      </p:sp>
    </p:spTree>
    <p:extLst>
      <p:ext uri="{BB962C8B-B14F-4D97-AF65-F5344CB8AC3E}">
        <p14:creationId xmlns:p14="http://schemas.microsoft.com/office/powerpoint/2010/main" val="20813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dirty="0"/>
              <a:t>Lessons from India </a:t>
            </a:r>
            <a:br>
              <a:rPr lang="en-US" dirty="0"/>
            </a:br>
            <a:r>
              <a:rPr lang="en-US" sz="2700" dirty="0"/>
              <a:t>(Source: Consultations by IFPRI in 2009, New Delhi)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Food Security Bill of 2013</a:t>
            </a:r>
          </a:p>
          <a:p>
            <a:r>
              <a:rPr lang="en-US" dirty="0"/>
              <a:t>Began with a law suit by a lawyer at the Supreme Court</a:t>
            </a:r>
          </a:p>
          <a:p>
            <a:r>
              <a:rPr lang="en-US" dirty="0"/>
              <a:t>Mobilization of the NGOs behind the “Right to Food”</a:t>
            </a:r>
          </a:p>
          <a:p>
            <a:r>
              <a:rPr lang="en-US" dirty="0"/>
              <a:t>Researchers and CSOs collaborated with their strengths to bring research and outreach together</a:t>
            </a:r>
          </a:p>
          <a:p>
            <a:r>
              <a:rPr lang="en-US" dirty="0"/>
              <a:t>Policy system took this up and debated for several years</a:t>
            </a:r>
          </a:p>
          <a:p>
            <a:r>
              <a:rPr lang="en-US" dirty="0"/>
              <a:t>CSOs brought ground level reality to the policy debates on a regular basis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2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dirty="0"/>
              <a:t>Lessons from Vietnam </a:t>
            </a:r>
            <a:br>
              <a:rPr lang="en-US" dirty="0"/>
            </a:br>
            <a:r>
              <a:rPr lang="en-US" sz="2700" dirty="0"/>
              <a:t>(Source: Consultations by IFPRI in 2011, Hanoi)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Climate change policies and programs</a:t>
            </a:r>
          </a:p>
          <a:p>
            <a:r>
              <a:rPr lang="en-US" dirty="0"/>
              <a:t>Several ministries and agencies are involved</a:t>
            </a:r>
          </a:p>
          <a:p>
            <a:r>
              <a:rPr lang="en-US" dirty="0"/>
              <a:t>Initially doubts about the knowledge and role of NGOs in the Climate change issues</a:t>
            </a:r>
          </a:p>
          <a:p>
            <a:r>
              <a:rPr lang="en-US" dirty="0"/>
              <a:t>Leading NGO activist organization mobilized other CSOs for consultation</a:t>
            </a:r>
          </a:p>
          <a:p>
            <a:r>
              <a:rPr lang="en-US" dirty="0"/>
              <a:t>Several rounds of training and capacity development were organized</a:t>
            </a:r>
          </a:p>
          <a:p>
            <a:r>
              <a:rPr lang="en-US" dirty="0"/>
              <a:t>CSOs are beginning to help in the process of  local consultation and dissemination of information about the potential challenges and adaptation measures.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0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623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Times New Roman</vt:lpstr>
      <vt:lpstr>Office Theme</vt:lpstr>
      <vt:lpstr> Suresh Babu Capacity Building Program on Methodologies in Agriculture Extension Research September 21-24, 2015 Training Hall, NASC, Pusa, New Delhi </vt:lpstr>
      <vt:lpstr>Organization of Presentation</vt:lpstr>
      <vt:lpstr>Why study the Policy Process?</vt:lpstr>
      <vt:lpstr>A Model of Policy Process Source: Resnick et al (2014) – Draft Conceptual Framework paper under review</vt:lpstr>
      <vt:lpstr>Integrating Disparate Literatures</vt:lpstr>
      <vt:lpstr>Identifying Key Variables</vt:lpstr>
      <vt:lpstr>Lessons from Bangladesh</vt:lpstr>
      <vt:lpstr>Lessons from India  (Source: Consultations by IFPRI in 2009, New Delhi)</vt:lpstr>
      <vt:lpstr>Lessons from Vietnam  (Source: Consultations by IFPRI in 2011, Hanoi)</vt:lpstr>
      <vt:lpstr>Lessons from Nigeria Source: Babu et al (2014)</vt:lpstr>
      <vt:lpstr>Tools and Applications to Policy and Extension Communications</vt:lpstr>
      <vt:lpstr>Concluding Remarks</vt:lpstr>
    </vt:vector>
  </TitlesOfParts>
  <Company>Michigan State University CANR/MSUE/MAES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Haggblade</dc:creator>
  <cp:lastModifiedBy>Payne, Kenna</cp:lastModifiedBy>
  <cp:revision>64</cp:revision>
  <cp:lastPrinted>2014-06-10T16:57:35Z</cp:lastPrinted>
  <dcterms:created xsi:type="dcterms:W3CDTF">2014-06-06T19:00:18Z</dcterms:created>
  <dcterms:modified xsi:type="dcterms:W3CDTF">2018-09-17T13:20:16Z</dcterms:modified>
</cp:coreProperties>
</file>